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8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7443216" y="5358384"/>
            <a:ext cx="6327648" cy="576072"/>
          </a:xfrm>
          <a:prstGeom prst="rect">
            <a:avLst/>
          </a:prstGeom>
        </p:spPr>
      </p:pic>
      <p:pic>
        <p:nvPicPr>
          <p:cNvPr id="5" name="Image 3" descr="preencoded.png"/>
          <p:cNvPicPr>
            <a:picLocks noChangeAspect="1"/>
          </p:cNvPicPr>
          <p:nvPr/>
        </p:nvPicPr>
        <p:blipFill>
          <a:blip r:embed="rId5"/>
          <a:stretch>
            <a:fillRect/>
          </a:stretch>
        </p:blipFill>
        <p:spPr>
          <a:xfrm>
            <a:off x="841248" y="5358384"/>
            <a:ext cx="6327648" cy="576072"/>
          </a:xfrm>
          <a:prstGeom prst="rect">
            <a:avLst/>
          </a:prstGeom>
        </p:spPr>
      </p:pic>
      <p:sp>
        <p:nvSpPr>
          <p:cNvPr id="6" name="Text 0"/>
          <p:cNvSpPr/>
          <p:nvPr/>
        </p:nvSpPr>
        <p:spPr>
          <a:xfrm>
            <a:off x="1097280" y="5495544"/>
            <a:ext cx="5843016" cy="301752"/>
          </a:xfrm>
          <a:prstGeom prst="rect">
            <a:avLst/>
          </a:prstGeom>
          <a:noFill/>
          <a:ln/>
        </p:spPr>
        <p:txBody>
          <a:bodyPr wrap="none" lIns="0" tIns="0" rIns="0" bIns="0" rtlCol="0" anchor="ctr"/>
          <a:lstStyle/>
          <a:p>
            <a:pPr marL="0" indent="0" algn="ctr">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Author: Kundan Kumar</a:t>
            </a:r>
            <a:endParaRPr lang="en-US" sz="2320" dirty="0"/>
          </a:p>
        </p:txBody>
      </p:sp>
      <p:sp>
        <p:nvSpPr>
          <p:cNvPr id="7" name="Text 1"/>
          <p:cNvSpPr/>
          <p:nvPr/>
        </p:nvSpPr>
        <p:spPr>
          <a:xfrm>
            <a:off x="832104" y="3456432"/>
            <a:ext cx="12984480" cy="1636776"/>
          </a:xfrm>
          <a:prstGeom prst="rect">
            <a:avLst/>
          </a:prstGeom>
          <a:noFill/>
          <a:ln/>
        </p:spPr>
        <p:txBody>
          <a:bodyPr wrap="square" lIns="0" tIns="0" rIns="0" bIns="0" rtlCol="0" anchor="ctr"/>
          <a:lstStyle/>
          <a:p>
            <a:pPr marL="0" indent="0" algn="l">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Constant Mastery System Project Overview</a:t>
            </a:r>
            <a:endParaRPr lang="en-US" sz="6410" dirty="0"/>
          </a:p>
        </p:txBody>
      </p:sp>
      <p:sp>
        <p:nvSpPr>
          <p:cNvPr id="8" name="Text 2"/>
          <p:cNvSpPr/>
          <p:nvPr/>
        </p:nvSpPr>
        <p:spPr>
          <a:xfrm>
            <a:off x="7699248" y="5495544"/>
            <a:ext cx="5843016" cy="301752"/>
          </a:xfrm>
          <a:prstGeom prst="rect">
            <a:avLst/>
          </a:prstGeom>
          <a:noFill/>
          <a:ln/>
        </p:spPr>
        <p:txBody>
          <a:bodyPr wrap="none" lIns="0" tIns="0" rIns="0" bIns="0" rtlCol="0" anchor="ctr"/>
          <a:lstStyle/>
          <a:p>
            <a:pPr marL="0" indent="0" algn="ctr">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Date: 2025.07.11</a:t>
            </a:r>
            <a:endParaRPr lang="en-US" sz="23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6748272" y="3118104"/>
            <a:ext cx="1152144" cy="1152144"/>
          </a:xfrm>
          <a:prstGeom prst="rect">
            <a:avLst/>
          </a:prstGeom>
        </p:spPr>
      </p:pic>
      <p:pic>
        <p:nvPicPr>
          <p:cNvPr id="4" name="Image 2" descr="preencoded.png"/>
          <p:cNvPicPr>
            <a:picLocks noChangeAspect="1"/>
          </p:cNvPicPr>
          <p:nvPr/>
        </p:nvPicPr>
        <p:blipFill>
          <a:blip r:embed="rId5"/>
          <a:stretch>
            <a:fillRect/>
          </a:stretch>
        </p:blipFill>
        <p:spPr>
          <a:xfrm>
            <a:off x="11265408" y="3118104"/>
            <a:ext cx="1005840" cy="1152144"/>
          </a:xfrm>
          <a:prstGeom prst="rect">
            <a:avLst/>
          </a:prstGeom>
        </p:spPr>
      </p:pic>
      <p:pic>
        <p:nvPicPr>
          <p:cNvPr id="5" name="Image 3" descr="preencoded.png"/>
          <p:cNvPicPr>
            <a:picLocks noChangeAspect="1"/>
          </p:cNvPicPr>
          <p:nvPr/>
        </p:nvPicPr>
        <p:blipFill>
          <a:blip r:embed="rId6"/>
          <a:stretch>
            <a:fillRect/>
          </a:stretch>
        </p:blipFill>
        <p:spPr>
          <a:xfrm>
            <a:off x="2304288" y="3118104"/>
            <a:ext cx="1152144" cy="1152144"/>
          </a:xfrm>
          <a:prstGeom prst="rect">
            <a:avLst/>
          </a:prstGeom>
        </p:spPr>
      </p:pic>
      <p:sp>
        <p:nvSpPr>
          <p:cNvPr id="6" name="Text 0"/>
          <p:cNvSpPr/>
          <p:nvPr/>
        </p:nvSpPr>
        <p:spPr>
          <a:xfrm>
            <a:off x="9848088" y="4498848"/>
            <a:ext cx="3831336" cy="2066544"/>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For example, staff can only see attendance and student data related to subjects they teach, while students only see their own data. This modular approach is critical for scalable educational management systems.</a:t>
            </a:r>
            <a:endParaRPr lang="en-US" sz="1850" dirty="0"/>
          </a:p>
        </p:txBody>
      </p:sp>
      <p:sp>
        <p:nvSpPr>
          <p:cNvPr id="7" name="Text 1"/>
          <p:cNvSpPr/>
          <p:nvPr/>
        </p:nvSpPr>
        <p:spPr>
          <a:xfrm>
            <a:off x="5404104" y="4498848"/>
            <a:ext cx="3831336" cy="1481328"/>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ensures data privacy and provides users with only relevant functionality, reducing complexity and risk of unauthorized data access.</a:t>
            </a:r>
            <a:endParaRPr lang="en-US" sz="1850" dirty="0"/>
          </a:p>
        </p:txBody>
      </p:sp>
      <p:sp>
        <p:nvSpPr>
          <p:cNvPr id="8" name="Text 2"/>
          <p:cNvSpPr/>
          <p:nvPr/>
        </p:nvSpPr>
        <p:spPr>
          <a:xfrm>
            <a:off x="832104" y="1545336"/>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Role-Based Access Control Enhances System Security and Usability</a:t>
            </a:r>
            <a:endParaRPr lang="en-US" sz="4640" dirty="0"/>
          </a:p>
        </p:txBody>
      </p:sp>
      <p:sp>
        <p:nvSpPr>
          <p:cNvPr id="9" name="Text 3"/>
          <p:cNvSpPr/>
          <p:nvPr/>
        </p:nvSpPr>
        <p:spPr>
          <a:xfrm>
            <a:off x="960120" y="4498848"/>
            <a:ext cx="3831336" cy="118872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system’s design distinctly separates user roles (super admin, staff, student), each with specific permissions.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571232" y="4123944"/>
            <a:ext cx="5989320"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visualization aids in identifying trends, such as student distribution across subjects or staff attendance patterns, which can inform resource allocation and policy decisions.</a:t>
            </a:r>
            <a:endParaRPr lang="en-US" sz="1850" dirty="0"/>
          </a:p>
        </p:txBody>
      </p:sp>
      <p:sp>
        <p:nvSpPr>
          <p:cNvPr id="5" name="Text 1"/>
          <p:cNvSpPr/>
          <p:nvPr/>
        </p:nvSpPr>
        <p:spPr>
          <a:xfrm>
            <a:off x="832104" y="25420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Visualization of Data Improves Administrative Decision-Making</a:t>
            </a:r>
            <a:endParaRPr lang="en-US" sz="4640" dirty="0"/>
          </a:p>
        </p:txBody>
      </p:sp>
      <p:sp>
        <p:nvSpPr>
          <p:cNvPr id="6" name="Text 2"/>
          <p:cNvSpPr/>
          <p:nvPr/>
        </p:nvSpPr>
        <p:spPr>
          <a:xfrm>
            <a:off x="1078992" y="4123944"/>
            <a:ext cx="5989320"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use of charts (pie, donut, bar) to summarize attendance, leaves, course enrollments, and staff involvement allows the super admin to quickly assess institutional metrics.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41248" y="5148072"/>
            <a:ext cx="457200" cy="493776"/>
          </a:xfrm>
          <a:prstGeom prst="rect">
            <a:avLst/>
          </a:prstGeom>
        </p:spPr>
      </p:pic>
      <p:pic>
        <p:nvPicPr>
          <p:cNvPr id="5" name="Image 3" descr="preencoded.png"/>
          <p:cNvPicPr>
            <a:picLocks noChangeAspect="1"/>
          </p:cNvPicPr>
          <p:nvPr/>
        </p:nvPicPr>
        <p:blipFill>
          <a:blip r:embed="rId5"/>
          <a:stretch>
            <a:fillRect/>
          </a:stretch>
        </p:blipFill>
        <p:spPr>
          <a:xfrm>
            <a:off x="7470648" y="5148072"/>
            <a:ext cx="457200" cy="493776"/>
          </a:xfrm>
          <a:prstGeom prst="rect">
            <a:avLst/>
          </a:prstGeom>
        </p:spPr>
      </p:pic>
      <p:sp>
        <p:nvSpPr>
          <p:cNvPr id="6" name="Text 0"/>
          <p:cNvSpPr/>
          <p:nvPr/>
        </p:nvSpPr>
        <p:spPr>
          <a:xfrm>
            <a:off x="8247888" y="5184648"/>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Such flexibility is fundamental for dynamic real-world educational settings where changes are frequent, such as adding new courses or updating student information.</a:t>
            </a:r>
            <a:endParaRPr lang="en-US" sz="1850" dirty="0"/>
          </a:p>
        </p:txBody>
      </p:sp>
      <p:sp>
        <p:nvSpPr>
          <p:cNvPr id="7" name="Text 1"/>
          <p:cNvSpPr/>
          <p:nvPr/>
        </p:nvSpPr>
        <p:spPr>
          <a:xfrm>
            <a:off x="1005840" y="517550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8" name="Text 2"/>
          <p:cNvSpPr/>
          <p:nvPr/>
        </p:nvSpPr>
        <p:spPr>
          <a:xfrm>
            <a:off x="7635240" y="517550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9" name="Text 3"/>
          <p:cNvSpPr/>
          <p:nvPr/>
        </p:nvSpPr>
        <p:spPr>
          <a:xfrm>
            <a:off x="1609344" y="5184648"/>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 supports create, read, update, and delete operations for all key entities—staff, students, courses, subjects, and sessions.</a:t>
            </a:r>
            <a:endParaRPr lang="en-US" sz="1850" dirty="0"/>
          </a:p>
        </p:txBody>
      </p:sp>
      <p:sp>
        <p:nvSpPr>
          <p:cNvPr id="10" name="Text 4"/>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Comprehensive CRUD Functionalities Across Entities</a:t>
            </a:r>
            <a:endParaRPr lang="en-US" sz="46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41248" y="4910328"/>
            <a:ext cx="6327648" cy="1170432"/>
          </a:xfrm>
          <a:prstGeom prst="rect">
            <a:avLst/>
          </a:prstGeom>
        </p:spPr>
      </p:pic>
      <p:pic>
        <p:nvPicPr>
          <p:cNvPr id="5" name="Image 3" descr="preencoded.png"/>
          <p:cNvPicPr>
            <a:picLocks noChangeAspect="1"/>
          </p:cNvPicPr>
          <p:nvPr/>
        </p:nvPicPr>
        <p:blipFill>
          <a:blip r:embed="rId5"/>
          <a:stretch>
            <a:fillRect/>
          </a:stretch>
        </p:blipFill>
        <p:spPr>
          <a:xfrm>
            <a:off x="7443216" y="4910328"/>
            <a:ext cx="6327648" cy="1170432"/>
          </a:xfrm>
          <a:prstGeom prst="rect">
            <a:avLst/>
          </a:prstGeom>
        </p:spPr>
      </p:pic>
      <p:sp>
        <p:nvSpPr>
          <p:cNvPr id="6" name="Text 0"/>
          <p:cNvSpPr/>
          <p:nvPr/>
        </p:nvSpPr>
        <p:spPr>
          <a:xfrm>
            <a:off x="7699248" y="5047488"/>
            <a:ext cx="5843016" cy="886968"/>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enables attendance and results to be contextualized within specific academic periods, making reporting and progress tracking more precise.</a:t>
            </a:r>
            <a:endParaRPr lang="en-US" sz="1850" dirty="0"/>
          </a:p>
        </p:txBody>
      </p:sp>
      <p:sp>
        <p:nvSpPr>
          <p:cNvPr id="7" name="Text 1"/>
          <p:cNvSpPr/>
          <p:nvPr/>
        </p:nvSpPr>
        <p:spPr>
          <a:xfrm>
            <a:off x="1097280" y="5047488"/>
            <a:ext cx="5843016" cy="59436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inclusion of sessions with start and end dates accurately models academic years or terms.</a:t>
            </a:r>
            <a:endParaRPr lang="en-US" sz="1850" dirty="0"/>
          </a:p>
        </p:txBody>
      </p:sp>
      <p:sp>
        <p:nvSpPr>
          <p:cNvPr id="8" name="Text 2"/>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Session Management Reflects Real Academic Structures</a:t>
            </a:r>
            <a:endParaRPr lang="en-US" sz="46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383280" y="3529584"/>
            <a:ext cx="1216152" cy="1216152"/>
          </a:xfrm>
          <a:prstGeom prst="rect">
            <a:avLst/>
          </a:prstGeom>
        </p:spPr>
      </p:pic>
      <p:pic>
        <p:nvPicPr>
          <p:cNvPr id="4" name="Image 2" descr="preencoded.png"/>
          <p:cNvPicPr>
            <a:picLocks noChangeAspect="1"/>
          </p:cNvPicPr>
          <p:nvPr/>
        </p:nvPicPr>
        <p:blipFill>
          <a:blip r:embed="rId5"/>
          <a:stretch>
            <a:fillRect/>
          </a:stretch>
        </p:blipFill>
        <p:spPr>
          <a:xfrm>
            <a:off x="10122408" y="3529584"/>
            <a:ext cx="1060704" cy="1216152"/>
          </a:xfrm>
          <a:prstGeom prst="rect">
            <a:avLst/>
          </a:prstGeom>
        </p:spPr>
      </p:pic>
      <p:sp>
        <p:nvSpPr>
          <p:cNvPr id="5" name="Text 0"/>
          <p:cNvSpPr/>
          <p:nvPr/>
        </p:nvSpPr>
        <p:spPr>
          <a:xfrm>
            <a:off x="960120" y="4974336"/>
            <a:ext cx="6053328" cy="118872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attendance module supports taking, updating, and viewing attendance at both staff and student levels, while the leave module allows leave application and approval/rejection workflows.</a:t>
            </a:r>
            <a:endParaRPr lang="en-US" sz="1850" dirty="0"/>
          </a:p>
        </p:txBody>
      </p:sp>
      <p:sp>
        <p:nvSpPr>
          <p:cNvPr id="6" name="Text 1"/>
          <p:cNvSpPr/>
          <p:nvPr/>
        </p:nvSpPr>
        <p:spPr>
          <a:xfrm>
            <a:off x="832104" y="1956816"/>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Integrated Attendance and Leave System Streamlines Administrative Workflow</a:t>
            </a:r>
            <a:endParaRPr lang="en-US" sz="4640" dirty="0"/>
          </a:p>
        </p:txBody>
      </p:sp>
      <p:sp>
        <p:nvSpPr>
          <p:cNvPr id="7" name="Text 2"/>
          <p:cNvSpPr/>
          <p:nvPr/>
        </p:nvSpPr>
        <p:spPr>
          <a:xfrm>
            <a:off x="7626096" y="4974336"/>
            <a:ext cx="6053328" cy="886968"/>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integration ensures seamless management of presence and absence, a critical aspect of academic administration.</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1078992" y="5029200"/>
            <a:ext cx="598932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Students and staff can submit feedback, which the super admin can respond to directly within the system.</a:t>
            </a:r>
            <a:endParaRPr lang="en-US" sz="1850" dirty="0"/>
          </a:p>
        </p:txBody>
      </p:sp>
      <p:sp>
        <p:nvSpPr>
          <p:cNvPr id="5" name="Text 1"/>
          <p:cNvSpPr/>
          <p:nvPr/>
        </p:nvSpPr>
        <p:spPr>
          <a:xfrm>
            <a:off x="7571232" y="5029200"/>
            <a:ext cx="5989320"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feature promotes engagement, continuous improvement, and responsiveness to user needs, enhancing overall satisfaction and system effectiveness.</a:t>
            </a:r>
            <a:endParaRPr lang="en-US" sz="1850" dirty="0"/>
          </a:p>
        </p:txBody>
      </p:sp>
      <p:sp>
        <p:nvSpPr>
          <p:cNvPr id="6" name="Text 2"/>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Feedback Mechanism Enables Two-Way Communication</a:t>
            </a:r>
            <a:endParaRPr lang="en-US" sz="46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470648" y="4507992"/>
            <a:ext cx="457200" cy="493776"/>
          </a:xfrm>
          <a:prstGeom prst="rect">
            <a:avLst/>
          </a:prstGeom>
        </p:spPr>
      </p:pic>
      <p:pic>
        <p:nvPicPr>
          <p:cNvPr id="5" name="Image 3" descr="preencoded.png"/>
          <p:cNvPicPr>
            <a:picLocks noChangeAspect="1"/>
          </p:cNvPicPr>
          <p:nvPr/>
        </p:nvPicPr>
        <p:blipFill>
          <a:blip r:embed="rId5"/>
          <a:stretch>
            <a:fillRect/>
          </a:stretch>
        </p:blipFill>
        <p:spPr>
          <a:xfrm>
            <a:off x="841248" y="4507992"/>
            <a:ext cx="457200" cy="493776"/>
          </a:xfrm>
          <a:prstGeom prst="rect">
            <a:avLst/>
          </a:prstGeom>
        </p:spPr>
      </p:pic>
      <p:sp>
        <p:nvSpPr>
          <p:cNvPr id="6" name="Text 0"/>
          <p:cNvSpPr/>
          <p:nvPr/>
        </p:nvSpPr>
        <p:spPr>
          <a:xfrm>
            <a:off x="8247888" y="4544568"/>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It serves as motivation for aspiring developers to build functional projects without costly resources, reinforcing the importance of self-driven learning in the tech community.</a:t>
            </a:r>
            <a:endParaRPr lang="en-US" sz="1850" dirty="0"/>
          </a:p>
        </p:txBody>
      </p:sp>
      <p:sp>
        <p:nvSpPr>
          <p:cNvPr id="7" name="Text 1"/>
          <p:cNvSpPr/>
          <p:nvPr/>
        </p:nvSpPr>
        <p:spPr>
          <a:xfrm>
            <a:off x="1609344" y="4544568"/>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creator’s emphasis on learning from freely available courses and YouTube tutorials highlights the democratization of tech education.</a:t>
            </a:r>
            <a:endParaRPr lang="en-US" sz="1850" dirty="0"/>
          </a:p>
        </p:txBody>
      </p:sp>
      <p:sp>
        <p:nvSpPr>
          <p:cNvPr id="8" name="Text 2"/>
          <p:cNvSpPr/>
          <p:nvPr/>
        </p:nvSpPr>
        <p:spPr>
          <a:xfrm>
            <a:off x="832104" y="2231136"/>
            <a:ext cx="12984480" cy="1773936"/>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Learning and Development Encouragement Demonstrates the Power of Free Online Resources</a:t>
            </a:r>
            <a:endParaRPr lang="en-US" sz="4640" dirty="0"/>
          </a:p>
        </p:txBody>
      </p:sp>
      <p:sp>
        <p:nvSpPr>
          <p:cNvPr id="9" name="Text 3"/>
          <p:cNvSpPr/>
          <p:nvPr/>
        </p:nvSpPr>
        <p:spPr>
          <a:xfrm>
            <a:off x="7635240" y="453542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0" name="Text 4"/>
          <p:cNvSpPr/>
          <p:nvPr/>
        </p:nvSpPr>
        <p:spPr>
          <a:xfrm>
            <a:off x="1005840" y="453542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7443216" y="4910328"/>
            <a:ext cx="6327648" cy="1463040"/>
          </a:xfrm>
          <a:prstGeom prst="rect">
            <a:avLst/>
          </a:prstGeom>
        </p:spPr>
      </p:pic>
      <p:pic>
        <p:nvPicPr>
          <p:cNvPr id="5" name="Image 3" descr="preencoded.png"/>
          <p:cNvPicPr>
            <a:picLocks noChangeAspect="1"/>
          </p:cNvPicPr>
          <p:nvPr/>
        </p:nvPicPr>
        <p:blipFill>
          <a:blip r:embed="rId5"/>
          <a:stretch>
            <a:fillRect/>
          </a:stretch>
        </p:blipFill>
        <p:spPr>
          <a:xfrm>
            <a:off x="841248" y="4910328"/>
            <a:ext cx="6327648" cy="1463040"/>
          </a:xfrm>
          <a:prstGeom prst="rect">
            <a:avLst/>
          </a:prstGeom>
        </p:spPr>
      </p:pic>
      <p:sp>
        <p:nvSpPr>
          <p:cNvPr id="6" name="Text 0"/>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User-Friendly Interface and Automation Tools Enhance Efficiency</a:t>
            </a:r>
            <a:endParaRPr lang="en-US" sz="4640" dirty="0"/>
          </a:p>
        </p:txBody>
      </p:sp>
      <p:sp>
        <p:nvSpPr>
          <p:cNvPr id="7" name="Text 1"/>
          <p:cNvSpPr/>
          <p:nvPr/>
        </p:nvSpPr>
        <p:spPr>
          <a:xfrm>
            <a:off x="7699248" y="5047488"/>
            <a:ext cx="5843016" cy="59436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user-centric design is essential for adoption by non-technical users such as administrative staff.</a:t>
            </a:r>
            <a:endParaRPr lang="en-US" sz="1850" dirty="0"/>
          </a:p>
        </p:txBody>
      </p:sp>
      <p:sp>
        <p:nvSpPr>
          <p:cNvPr id="8" name="Text 2"/>
          <p:cNvSpPr/>
          <p:nvPr/>
        </p:nvSpPr>
        <p:spPr>
          <a:xfrm>
            <a:off x="1097280" y="5047488"/>
            <a:ext cx="5843016" cy="118872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Features like auto-filling forms using browser extensions and simple UI elements (date pickers, dropdowns) make data management easy and reduce manual errors.</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383280" y="3977640"/>
            <a:ext cx="1216152" cy="1216152"/>
          </a:xfrm>
          <a:prstGeom prst="rect">
            <a:avLst/>
          </a:prstGeom>
        </p:spPr>
      </p:pic>
      <p:pic>
        <p:nvPicPr>
          <p:cNvPr id="4" name="Image 2" descr="preencoded.png"/>
          <p:cNvPicPr>
            <a:picLocks noChangeAspect="1"/>
          </p:cNvPicPr>
          <p:nvPr/>
        </p:nvPicPr>
        <p:blipFill>
          <a:blip r:embed="rId5"/>
          <a:stretch>
            <a:fillRect/>
          </a:stretch>
        </p:blipFill>
        <p:spPr>
          <a:xfrm>
            <a:off x="10049256" y="3977640"/>
            <a:ext cx="1216152" cy="1216152"/>
          </a:xfrm>
          <a:prstGeom prst="rect">
            <a:avLst/>
          </a:prstGeom>
        </p:spPr>
      </p:pic>
      <p:sp>
        <p:nvSpPr>
          <p:cNvPr id="5" name="Text 0"/>
          <p:cNvSpPr/>
          <p:nvPr/>
        </p:nvSpPr>
        <p:spPr>
          <a:xfrm>
            <a:off x="960120" y="5422392"/>
            <a:ext cx="6053328" cy="886968"/>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Allowing users to update their names and passwords while restricting changes to emails maintains identity integrity while giving users control over their profiles.</a:t>
            </a:r>
            <a:endParaRPr lang="en-US" sz="1850" dirty="0"/>
          </a:p>
        </p:txBody>
      </p:sp>
      <p:sp>
        <p:nvSpPr>
          <p:cNvPr id="6" name="Text 1"/>
          <p:cNvSpPr/>
          <p:nvPr/>
        </p:nvSpPr>
        <p:spPr>
          <a:xfrm>
            <a:off x="7626096" y="5422392"/>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automatic logout after password change is a good security practice to prevent unauthorized access.</a:t>
            </a:r>
            <a:endParaRPr lang="en-US" sz="1850" dirty="0"/>
          </a:p>
        </p:txBody>
      </p:sp>
      <p:sp>
        <p:nvSpPr>
          <p:cNvPr id="7" name="Text 2"/>
          <p:cNvSpPr/>
          <p:nvPr/>
        </p:nvSpPr>
        <p:spPr>
          <a:xfrm>
            <a:off x="832104" y="1801368"/>
            <a:ext cx="12984480" cy="1773936"/>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Password Management and Profile Updates Provide Basic Security and Personalization</a:t>
            </a:r>
            <a:endParaRPr lang="en-US" sz="46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1078992" y="5029200"/>
            <a:ext cx="5989320"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system’s interaction with a live database rather than static or dummy data creates a realistic demo environment.</a:t>
            </a:r>
            <a:endParaRPr lang="en-US" sz="1850" dirty="0"/>
          </a:p>
        </p:txBody>
      </p:sp>
      <p:sp>
        <p:nvSpPr>
          <p:cNvPr id="5" name="Text 1"/>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Real-Time Data Interaction with Database Ensures Authenticity</a:t>
            </a:r>
            <a:endParaRPr lang="en-US" sz="4640" dirty="0"/>
          </a:p>
        </p:txBody>
      </p:sp>
      <p:sp>
        <p:nvSpPr>
          <p:cNvPr id="6" name="Text 2"/>
          <p:cNvSpPr/>
          <p:nvPr/>
        </p:nvSpPr>
        <p:spPr>
          <a:xfrm>
            <a:off x="7571232" y="5029200"/>
            <a:ext cx="598932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ensures that the application can be scaled and adapted for actual institutional use.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571232" y="4663440"/>
            <a:ext cx="598932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4. Conclusion</a:t>
            </a:r>
            <a:endParaRPr lang="en-US" sz="2320" dirty="0"/>
          </a:p>
        </p:txBody>
      </p:sp>
      <p:sp>
        <p:nvSpPr>
          <p:cNvPr id="5" name="Text 1"/>
          <p:cNvSpPr/>
          <p:nvPr/>
        </p:nvSpPr>
        <p:spPr>
          <a:xfrm>
            <a:off x="832104" y="2889504"/>
            <a:ext cx="12984480" cy="822960"/>
          </a:xfrm>
          <a:prstGeom prst="rect">
            <a:avLst/>
          </a:prstGeom>
          <a:noFill/>
          <a:ln/>
        </p:spPr>
        <p:txBody>
          <a:bodyPr wrap="none" lIns="0" tIns="0" rIns="0" bIns="0" rtlCol="0" anchor="ctr"/>
          <a:lstStyle/>
          <a:p>
            <a:pPr marL="0" indent="0" algn="l">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CONTENTS</a:t>
            </a:r>
            <a:endParaRPr lang="en-US" sz="6410" dirty="0"/>
          </a:p>
        </p:txBody>
      </p:sp>
      <p:sp>
        <p:nvSpPr>
          <p:cNvPr id="6" name="Text 2"/>
          <p:cNvSpPr/>
          <p:nvPr/>
        </p:nvSpPr>
        <p:spPr>
          <a:xfrm>
            <a:off x="7571232" y="4096512"/>
            <a:ext cx="598932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2. Highlights</a:t>
            </a:r>
            <a:endParaRPr lang="en-US" sz="2320" dirty="0"/>
          </a:p>
        </p:txBody>
      </p:sp>
      <p:sp>
        <p:nvSpPr>
          <p:cNvPr id="7" name="Text 3"/>
          <p:cNvSpPr/>
          <p:nvPr/>
        </p:nvSpPr>
        <p:spPr>
          <a:xfrm>
            <a:off x="1078992" y="4096512"/>
            <a:ext cx="598932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1. Summary</a:t>
            </a:r>
            <a:endParaRPr lang="en-US" sz="2320" dirty="0"/>
          </a:p>
        </p:txBody>
      </p:sp>
      <p:sp>
        <p:nvSpPr>
          <p:cNvPr id="8" name="Text 4"/>
          <p:cNvSpPr/>
          <p:nvPr/>
        </p:nvSpPr>
        <p:spPr>
          <a:xfrm>
            <a:off x="1078992" y="4663440"/>
            <a:ext cx="598932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3. Key Insights</a:t>
            </a:r>
            <a:endParaRPr lang="en-US" sz="23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7470648" y="5148072"/>
            <a:ext cx="457200" cy="493776"/>
          </a:xfrm>
          <a:prstGeom prst="rect">
            <a:avLst/>
          </a:prstGeom>
        </p:spPr>
      </p:pic>
      <p:pic>
        <p:nvPicPr>
          <p:cNvPr id="5" name="Image 3" descr="preencoded.png"/>
          <p:cNvPicPr>
            <a:picLocks noChangeAspect="1"/>
          </p:cNvPicPr>
          <p:nvPr/>
        </p:nvPicPr>
        <p:blipFill>
          <a:blip r:embed="rId5"/>
          <a:stretch>
            <a:fillRect/>
          </a:stretch>
        </p:blipFill>
        <p:spPr>
          <a:xfrm>
            <a:off x="841248" y="5148072"/>
            <a:ext cx="457200" cy="493776"/>
          </a:xfrm>
          <a:prstGeom prst="rect">
            <a:avLst/>
          </a:prstGeom>
        </p:spPr>
      </p:pic>
      <p:sp>
        <p:nvSpPr>
          <p:cNvPr id="6" name="Text 0"/>
          <p:cNvSpPr/>
          <p:nvPr/>
        </p:nvSpPr>
        <p:spPr>
          <a:xfrm>
            <a:off x="8247888" y="5184648"/>
            <a:ext cx="5550408"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shows the system’s modular nature and potential for iterative development.</a:t>
            </a:r>
            <a:endParaRPr lang="en-US" sz="1850" dirty="0"/>
          </a:p>
        </p:txBody>
      </p:sp>
      <p:sp>
        <p:nvSpPr>
          <p:cNvPr id="7" name="Text 1"/>
          <p:cNvSpPr/>
          <p:nvPr/>
        </p:nvSpPr>
        <p:spPr>
          <a:xfrm>
            <a:off x="7635240" y="517550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8" name="Text 2"/>
          <p:cNvSpPr/>
          <p:nvPr/>
        </p:nvSpPr>
        <p:spPr>
          <a:xfrm>
            <a:off x="1609344" y="5184648"/>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Some limitations mentioned, such as the absence of username-based login or incomplete subject display fields, indicate room for improvements.</a:t>
            </a:r>
            <a:endParaRPr lang="en-US" sz="1850" dirty="0"/>
          </a:p>
        </p:txBody>
      </p:sp>
      <p:sp>
        <p:nvSpPr>
          <p:cNvPr id="9" name="Text 3"/>
          <p:cNvSpPr/>
          <p:nvPr/>
        </p:nvSpPr>
        <p:spPr>
          <a:xfrm>
            <a:off x="1005840" y="517550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0" name="Text 4"/>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Potential for Future Expansion and Enhancement</a:t>
            </a:r>
            <a:endParaRPr lang="en-US" sz="46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1188720"/>
          </a:xfrm>
          <a:prstGeom prst="rect">
            <a:avLst/>
          </a:prstGeom>
          <a:noFill/>
          <a:ln/>
        </p:spPr>
        <p:txBody>
          <a:bodyPr wrap="squar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Community and Developer Support Through Open Sharing</a:t>
            </a:r>
            <a:endParaRPr lang="en-US" sz="4640" dirty="0"/>
          </a:p>
        </p:txBody>
      </p:sp>
      <p:sp>
        <p:nvSpPr>
          <p:cNvPr id="5" name="Text 1"/>
          <p:cNvSpPr/>
          <p:nvPr/>
        </p:nvSpPr>
        <p:spPr>
          <a:xfrm>
            <a:off x="1078992" y="5029200"/>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By offering the source code for educational purposes and encouraging feedback, the creator fosters a spirit of open source collaboration, which is vital for the growth of software projects and learning ecosystems.</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0392" y="1307592"/>
            <a:ext cx="2487168" cy="1975104"/>
          </a:xfrm>
          <a:prstGeom prst="rect">
            <a:avLst/>
          </a:prstGeom>
        </p:spPr>
      </p:pic>
      <p:pic>
        <p:nvPicPr>
          <p:cNvPr id="5" name="Image 3" descr="preencoded.png"/>
          <p:cNvPicPr>
            <a:picLocks noChangeAspect="1"/>
          </p:cNvPicPr>
          <p:nvPr/>
        </p:nvPicPr>
        <p:blipFill>
          <a:blip r:embed="rId6"/>
          <a:stretch>
            <a:fillRect/>
          </a:stretch>
        </p:blipFill>
        <p:spPr>
          <a:xfrm>
            <a:off x="832104" y="6336792"/>
            <a:ext cx="12984480" cy="36576"/>
          </a:xfrm>
          <a:prstGeom prst="rect">
            <a:avLst/>
          </a:prstGeom>
        </p:spPr>
      </p:pic>
      <p:sp>
        <p:nvSpPr>
          <p:cNvPr id="6" name="Text 0"/>
          <p:cNvSpPr/>
          <p:nvPr/>
        </p:nvSpPr>
        <p:spPr>
          <a:xfrm>
            <a:off x="832104" y="491947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1106424" y="2843784"/>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832104" y="6629400"/>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9" name="Text 3"/>
          <p:cNvSpPr/>
          <p:nvPr/>
        </p:nvSpPr>
        <p:spPr>
          <a:xfrm>
            <a:off x="832104" y="3803904"/>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1106424" y="1883664"/>
            <a:ext cx="2002536" cy="822960"/>
          </a:xfrm>
          <a:prstGeom prst="rect">
            <a:avLst/>
          </a:prstGeom>
          <a:noFill/>
          <a:ln/>
        </p:spPr>
        <p:txBody>
          <a:bodyPr wrap="none" lIns="0" tIns="0" rIns="0" bIns="0" rtlCol="0" anchor="ctr"/>
          <a:lstStyle/>
          <a:p>
            <a:pPr marL="0" indent="0" algn="ctr">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04</a:t>
            </a:r>
            <a:endParaRPr lang="en-US" sz="6410" dirty="0"/>
          </a:p>
        </p:txBody>
      </p:sp>
      <p:sp>
        <p:nvSpPr>
          <p:cNvPr id="11" name="Text 5"/>
          <p:cNvSpPr/>
          <p:nvPr/>
        </p:nvSpPr>
        <p:spPr>
          <a:xfrm>
            <a:off x="4315968" y="1298448"/>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5477256"/>
            <a:ext cx="12984480" cy="594360"/>
          </a:xfrm>
          <a:prstGeom prst="rect">
            <a:avLst/>
          </a:prstGeom>
          <a:noFill/>
          <a:ln/>
        </p:spPr>
        <p:txBody>
          <a:bodyPr wrap="none" lIns="0" tIns="0" rIns="0" bIns="0" rtlCol="0" anchor="ctr"/>
          <a:lstStyle/>
          <a:p>
            <a:pPr marL="0" indent="0" algn="r">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13" name="Text 7"/>
          <p:cNvSpPr/>
          <p:nvPr/>
        </p:nvSpPr>
        <p:spPr>
          <a:xfrm>
            <a:off x="832104" y="436168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106424" y="1444752"/>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834640"/>
            <a:ext cx="8010144" cy="594360"/>
          </a:xfrm>
          <a:prstGeom prst="rect">
            <a:avLst/>
          </a:prstGeom>
          <a:noFill/>
          <a:ln/>
        </p:spPr>
        <p:txBody>
          <a:bodyPr wrap="non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5" name="Text 1"/>
          <p:cNvSpPr/>
          <p:nvPr/>
        </p:nvSpPr>
        <p:spPr>
          <a:xfrm>
            <a:off x="1078992" y="3822192"/>
            <a:ext cx="7507224"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Overall, this video effectively showcases a practical, well-structured Django-based educational management system with rich features and thoughtful design, while also inspiring viewers to leverage free resources for learning and development in software engineering.</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584448"/>
            <a:ext cx="12984480" cy="822960"/>
          </a:xfrm>
          <a:prstGeom prst="rect">
            <a:avLst/>
          </a:prstGeom>
          <a:noFill/>
          <a:ln/>
        </p:spPr>
        <p:txBody>
          <a:bodyPr wrap="none" lIns="0" tIns="0" rIns="0" bIns="0" rtlCol="0" anchor="ctr"/>
          <a:lstStyle/>
          <a:p>
            <a:pPr marL="0" indent="0" algn="ctr">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Thank You</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336792"/>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0392" y="1307592"/>
            <a:ext cx="2487168" cy="1975104"/>
          </a:xfrm>
          <a:prstGeom prst="rect">
            <a:avLst/>
          </a:prstGeom>
        </p:spPr>
      </p:pic>
      <p:sp>
        <p:nvSpPr>
          <p:cNvPr id="6" name="Text 0"/>
          <p:cNvSpPr/>
          <p:nvPr/>
        </p:nvSpPr>
        <p:spPr>
          <a:xfrm>
            <a:off x="1106424" y="1883664"/>
            <a:ext cx="2002536" cy="822960"/>
          </a:xfrm>
          <a:prstGeom prst="rect">
            <a:avLst/>
          </a:prstGeom>
          <a:noFill/>
          <a:ln/>
        </p:spPr>
        <p:txBody>
          <a:bodyPr wrap="none" lIns="0" tIns="0" rIns="0" bIns="0" rtlCol="0" anchor="ctr"/>
          <a:lstStyle/>
          <a:p>
            <a:pPr marL="0" indent="0" algn="ctr">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01</a:t>
            </a:r>
            <a:endParaRPr lang="en-US" sz="6410" dirty="0"/>
          </a:p>
        </p:txBody>
      </p:sp>
      <p:sp>
        <p:nvSpPr>
          <p:cNvPr id="7" name="Text 1"/>
          <p:cNvSpPr/>
          <p:nvPr/>
        </p:nvSpPr>
        <p:spPr>
          <a:xfrm>
            <a:off x="832104" y="436168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106424" y="2843784"/>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832104" y="491947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1106424" y="1444752"/>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1" name="Text 5"/>
          <p:cNvSpPr/>
          <p:nvPr/>
        </p:nvSpPr>
        <p:spPr>
          <a:xfrm>
            <a:off x="832104" y="3803904"/>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5477256"/>
            <a:ext cx="12984480" cy="594360"/>
          </a:xfrm>
          <a:prstGeom prst="rect">
            <a:avLst/>
          </a:prstGeom>
          <a:noFill/>
          <a:ln/>
        </p:spPr>
        <p:txBody>
          <a:bodyPr wrap="none" lIns="0" tIns="0" rIns="0" bIns="0" rtlCol="0" anchor="ctr"/>
          <a:lstStyle/>
          <a:p>
            <a:pPr marL="0" indent="0" algn="r">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Summary</a:t>
            </a:r>
            <a:endParaRPr lang="en-US" sz="4640" dirty="0"/>
          </a:p>
        </p:txBody>
      </p:sp>
      <p:sp>
        <p:nvSpPr>
          <p:cNvPr id="13" name="Text 7"/>
          <p:cNvSpPr/>
          <p:nvPr/>
        </p:nvSpPr>
        <p:spPr>
          <a:xfrm>
            <a:off x="832104" y="6629400"/>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4" name="Text 8"/>
          <p:cNvSpPr/>
          <p:nvPr/>
        </p:nvSpPr>
        <p:spPr>
          <a:xfrm>
            <a:off x="4315968" y="1298448"/>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1151" y="22302"/>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470648" y="4956048"/>
            <a:ext cx="457200" cy="493776"/>
          </a:xfrm>
          <a:prstGeom prst="rect">
            <a:avLst/>
          </a:prstGeom>
        </p:spPr>
      </p:pic>
      <p:pic>
        <p:nvPicPr>
          <p:cNvPr id="5" name="Image 3" descr="preencoded.png"/>
          <p:cNvPicPr>
            <a:picLocks noChangeAspect="1"/>
          </p:cNvPicPr>
          <p:nvPr/>
        </p:nvPicPr>
        <p:blipFill>
          <a:blip r:embed="rId5"/>
          <a:stretch>
            <a:fillRect/>
          </a:stretch>
        </p:blipFill>
        <p:spPr>
          <a:xfrm>
            <a:off x="7470648" y="3182112"/>
            <a:ext cx="457200" cy="493776"/>
          </a:xfrm>
          <a:prstGeom prst="rect">
            <a:avLst/>
          </a:prstGeom>
        </p:spPr>
      </p:pic>
      <p:pic>
        <p:nvPicPr>
          <p:cNvPr id="6" name="Image 4" descr="preencoded.png"/>
          <p:cNvPicPr>
            <a:picLocks noChangeAspect="1"/>
          </p:cNvPicPr>
          <p:nvPr/>
        </p:nvPicPr>
        <p:blipFill>
          <a:blip r:embed="rId5"/>
          <a:stretch>
            <a:fillRect/>
          </a:stretch>
        </p:blipFill>
        <p:spPr>
          <a:xfrm>
            <a:off x="841248" y="4956048"/>
            <a:ext cx="457200" cy="493776"/>
          </a:xfrm>
          <a:prstGeom prst="rect">
            <a:avLst/>
          </a:prstGeom>
        </p:spPr>
      </p:pic>
      <p:pic>
        <p:nvPicPr>
          <p:cNvPr id="7" name="Image 5" descr="preencoded.png"/>
          <p:cNvPicPr>
            <a:picLocks noChangeAspect="1"/>
          </p:cNvPicPr>
          <p:nvPr/>
        </p:nvPicPr>
        <p:blipFill>
          <a:blip r:embed="rId5"/>
          <a:stretch>
            <a:fillRect/>
          </a:stretch>
        </p:blipFill>
        <p:spPr>
          <a:xfrm>
            <a:off x="841248" y="3182112"/>
            <a:ext cx="457200" cy="493776"/>
          </a:xfrm>
          <a:prstGeom prst="rect">
            <a:avLst/>
          </a:prstGeom>
        </p:spPr>
      </p:pic>
      <p:sp>
        <p:nvSpPr>
          <p:cNvPr id="8" name="Text 0"/>
          <p:cNvSpPr/>
          <p:nvPr/>
        </p:nvSpPr>
        <p:spPr>
          <a:xfrm>
            <a:off x="7635240" y="498348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4</a:t>
            </a:r>
            <a:endParaRPr lang="en-US" sz="2320" dirty="0"/>
          </a:p>
        </p:txBody>
      </p:sp>
      <p:sp>
        <p:nvSpPr>
          <p:cNvPr id="9" name="Text 1"/>
          <p:cNvSpPr/>
          <p:nvPr/>
        </p:nvSpPr>
        <p:spPr>
          <a:xfrm>
            <a:off x="1609344" y="3218688"/>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Project is a detailed demonstration of a "Constant Mastery System" project developed using the Django web framework in Python.</a:t>
            </a:r>
            <a:endParaRPr lang="en-US" sz="1850" dirty="0"/>
          </a:p>
        </p:txBody>
      </p:sp>
      <p:sp>
        <p:nvSpPr>
          <p:cNvPr id="10" name="Text 2"/>
          <p:cNvSpPr/>
          <p:nvPr/>
        </p:nvSpPr>
        <p:spPr>
          <a:xfrm>
            <a:off x="1609344" y="4992624"/>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 is designed to manage students, staff, courses, subjects, attendance, leaves, feedback, and results within an educational institution.</a:t>
            </a:r>
            <a:endParaRPr lang="en-US" sz="1850" dirty="0"/>
          </a:p>
        </p:txBody>
      </p:sp>
      <p:sp>
        <p:nvSpPr>
          <p:cNvPr id="11" name="Text 3"/>
          <p:cNvSpPr/>
          <p:nvPr/>
        </p:nvSpPr>
        <p:spPr>
          <a:xfrm>
            <a:off x="832104" y="2084832"/>
            <a:ext cx="12984480" cy="594360"/>
          </a:xfrm>
          <a:prstGeom prst="rect">
            <a:avLst/>
          </a:prstGeom>
          <a:noFill/>
          <a:ln/>
        </p:spPr>
        <p:txBody>
          <a:bodyPr wrap="non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Project Description</a:t>
            </a:r>
            <a:endParaRPr lang="en-US" sz="4640" dirty="0"/>
          </a:p>
        </p:txBody>
      </p:sp>
      <p:sp>
        <p:nvSpPr>
          <p:cNvPr id="12" name="Text 4"/>
          <p:cNvSpPr/>
          <p:nvPr/>
        </p:nvSpPr>
        <p:spPr>
          <a:xfrm>
            <a:off x="8247888" y="4992624"/>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It supports three types of users: super admin (head of department), staff (teachers), and students, each with distinct access rights and functionalities.</a:t>
            </a:r>
            <a:endParaRPr lang="en-US" sz="1850" dirty="0"/>
          </a:p>
        </p:txBody>
      </p:sp>
      <p:sp>
        <p:nvSpPr>
          <p:cNvPr id="13" name="Text 5"/>
          <p:cNvSpPr/>
          <p:nvPr/>
        </p:nvSpPr>
        <p:spPr>
          <a:xfrm>
            <a:off x="7635240" y="320954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4" name="Text 6"/>
          <p:cNvSpPr/>
          <p:nvPr/>
        </p:nvSpPr>
        <p:spPr>
          <a:xfrm>
            <a:off x="1005840" y="498348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3</a:t>
            </a:r>
            <a:endParaRPr lang="en-US" sz="2320" dirty="0"/>
          </a:p>
        </p:txBody>
      </p:sp>
      <p:sp>
        <p:nvSpPr>
          <p:cNvPr id="15" name="Text 7"/>
          <p:cNvSpPr/>
          <p:nvPr/>
        </p:nvSpPr>
        <p:spPr>
          <a:xfrm>
            <a:off x="1005840" y="320954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6" name="Text 8"/>
          <p:cNvSpPr/>
          <p:nvPr/>
        </p:nvSpPr>
        <p:spPr>
          <a:xfrm>
            <a:off x="8247888" y="3218688"/>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creator, Kundan Kumar , introduces the project, explaining its structure and functionalities through a live walkthrough of the user interface and features.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5705856"/>
            <a:ext cx="1248156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Students</a:t>
            </a:r>
            <a:endParaRPr lang="en-US" sz="2320" dirty="0"/>
          </a:p>
        </p:txBody>
      </p:sp>
      <p:sp>
        <p:nvSpPr>
          <p:cNvPr id="5" name="Text 1"/>
          <p:cNvSpPr/>
          <p:nvPr/>
        </p:nvSpPr>
        <p:spPr>
          <a:xfrm>
            <a:off x="1078992" y="3127248"/>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The dashboard provides a visual summary of key data through charts and graphs, such as total students, staff, course-subject relationships, attendance, and leave statistics.</a:t>
            </a:r>
            <a:endParaRPr lang="en-US" sz="1850" dirty="0"/>
          </a:p>
        </p:txBody>
      </p:sp>
      <p:sp>
        <p:nvSpPr>
          <p:cNvPr id="6" name="Text 2"/>
          <p:cNvSpPr/>
          <p:nvPr/>
        </p:nvSpPr>
        <p:spPr>
          <a:xfrm>
            <a:off x="1078992" y="2395728"/>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Comprehensive control over the system, managing staff, students, courses, subjects, sessions, viewing attendance, approving leaves, and responding to feedback.</a:t>
            </a:r>
            <a:endParaRPr lang="en-US" sz="1850" dirty="0"/>
          </a:p>
        </p:txBody>
      </p:sp>
      <p:sp>
        <p:nvSpPr>
          <p:cNvPr id="7" name="Text 3"/>
          <p:cNvSpPr/>
          <p:nvPr/>
        </p:nvSpPr>
        <p:spPr>
          <a:xfrm>
            <a:off x="832104" y="969264"/>
            <a:ext cx="12984480" cy="594360"/>
          </a:xfrm>
          <a:prstGeom prst="rect">
            <a:avLst/>
          </a:prstGeom>
          <a:noFill/>
          <a:ln/>
        </p:spPr>
        <p:txBody>
          <a:bodyPr wrap="non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User Roles and Functionalities</a:t>
            </a:r>
            <a:endParaRPr lang="en-US" sz="4640" dirty="0"/>
          </a:p>
        </p:txBody>
      </p:sp>
      <p:sp>
        <p:nvSpPr>
          <p:cNvPr id="8" name="Text 4"/>
          <p:cNvSpPr/>
          <p:nvPr/>
        </p:nvSpPr>
        <p:spPr>
          <a:xfrm>
            <a:off x="1078992" y="6144768"/>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View their attendance records, exam results, apply for leave, and submit feedback.</a:t>
            </a:r>
            <a:endParaRPr lang="en-US" sz="1850" dirty="0"/>
          </a:p>
        </p:txBody>
      </p:sp>
      <p:sp>
        <p:nvSpPr>
          <p:cNvPr id="9" name="Text 5"/>
          <p:cNvSpPr/>
          <p:nvPr/>
        </p:nvSpPr>
        <p:spPr>
          <a:xfrm>
            <a:off x="1078992" y="3977640"/>
            <a:ext cx="1248156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Staff Users</a:t>
            </a:r>
            <a:endParaRPr lang="en-US" sz="2320" dirty="0"/>
          </a:p>
        </p:txBody>
      </p:sp>
      <p:sp>
        <p:nvSpPr>
          <p:cNvPr id="10" name="Text 6"/>
          <p:cNvSpPr/>
          <p:nvPr/>
        </p:nvSpPr>
        <p:spPr>
          <a:xfrm>
            <a:off x="1078992" y="6583680"/>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Access a personalized dashboard summarizing their academic data.</a:t>
            </a:r>
            <a:endParaRPr lang="en-US" sz="1850" dirty="0"/>
          </a:p>
        </p:txBody>
      </p:sp>
      <p:sp>
        <p:nvSpPr>
          <p:cNvPr id="11" name="Text 7"/>
          <p:cNvSpPr/>
          <p:nvPr/>
        </p:nvSpPr>
        <p:spPr>
          <a:xfrm>
            <a:off x="1078992" y="4416552"/>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View their attendance summaries, take and update attendance for their subjects, add exam results for students, apply for leave, and provide feedback.</a:t>
            </a:r>
            <a:endParaRPr lang="en-US" sz="1850" dirty="0"/>
          </a:p>
        </p:txBody>
      </p:sp>
      <p:sp>
        <p:nvSpPr>
          <p:cNvPr id="12" name="Text 8"/>
          <p:cNvSpPr/>
          <p:nvPr/>
        </p:nvSpPr>
        <p:spPr>
          <a:xfrm>
            <a:off x="1078992" y="1956816"/>
            <a:ext cx="12481560" cy="301752"/>
          </a:xfrm>
          <a:prstGeom prst="rect">
            <a:avLst/>
          </a:prstGeom>
          <a:noFill/>
          <a:ln/>
        </p:spPr>
        <p:txBody>
          <a:bodyPr wrap="none" lIns="0" tIns="0" rIns="0" bIns="0" rtlCol="0" anchor="ctr"/>
          <a:lstStyle/>
          <a:p>
            <a:pPr marL="0" indent="0" algn="l">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Super Admin</a:t>
            </a:r>
            <a:endParaRPr lang="en-US" sz="2320" dirty="0"/>
          </a:p>
        </p:txBody>
      </p:sp>
      <p:sp>
        <p:nvSpPr>
          <p:cNvPr id="13" name="Text 9"/>
          <p:cNvSpPr/>
          <p:nvPr/>
        </p:nvSpPr>
        <p:spPr>
          <a:xfrm>
            <a:off x="1078992" y="5148072"/>
            <a:ext cx="1248156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Access is limited to their assigned subjects and students, ensuring data privacy and role-specific functionality.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0049256" y="3236976"/>
            <a:ext cx="1216152" cy="1216152"/>
          </a:xfrm>
          <a:prstGeom prst="rect">
            <a:avLst/>
          </a:prstGeom>
        </p:spPr>
      </p:pic>
      <p:pic>
        <p:nvPicPr>
          <p:cNvPr id="4" name="Image 2" descr="preencoded.png"/>
          <p:cNvPicPr>
            <a:picLocks noChangeAspect="1"/>
          </p:cNvPicPr>
          <p:nvPr/>
        </p:nvPicPr>
        <p:blipFill>
          <a:blip r:embed="rId5"/>
          <a:stretch>
            <a:fillRect/>
          </a:stretch>
        </p:blipFill>
        <p:spPr>
          <a:xfrm>
            <a:off x="3383280" y="3236976"/>
            <a:ext cx="1216152" cy="1216152"/>
          </a:xfrm>
          <a:prstGeom prst="rect">
            <a:avLst/>
          </a:prstGeom>
        </p:spPr>
      </p:pic>
      <p:sp>
        <p:nvSpPr>
          <p:cNvPr id="5" name="Text 0"/>
          <p:cNvSpPr/>
          <p:nvPr/>
        </p:nvSpPr>
        <p:spPr>
          <a:xfrm>
            <a:off x="7626096" y="4681728"/>
            <a:ext cx="6053328" cy="886968"/>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video closes with a call to action for viewers to like, share, subscribe, and explore more tutorials on Django and web development.</a:t>
            </a:r>
            <a:endParaRPr lang="en-US" sz="1850" dirty="0"/>
          </a:p>
        </p:txBody>
      </p:sp>
      <p:sp>
        <p:nvSpPr>
          <p:cNvPr id="6" name="Text 1"/>
          <p:cNvSpPr/>
          <p:nvPr/>
        </p:nvSpPr>
        <p:spPr>
          <a:xfrm>
            <a:off x="832104" y="2249424"/>
            <a:ext cx="12984480" cy="594360"/>
          </a:xfrm>
          <a:prstGeom prst="rect">
            <a:avLst/>
          </a:prstGeom>
          <a:noFill/>
          <a:ln/>
        </p:spPr>
        <p:txBody>
          <a:bodyPr wrap="non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Creator's Encouragement</a:t>
            </a:r>
            <a:endParaRPr lang="en-US" sz="4640" dirty="0"/>
          </a:p>
        </p:txBody>
      </p:sp>
      <p:sp>
        <p:nvSpPr>
          <p:cNvPr id="7" name="Text 2"/>
          <p:cNvSpPr/>
          <p:nvPr/>
        </p:nvSpPr>
        <p:spPr>
          <a:xfrm>
            <a:off x="960120" y="4681728"/>
            <a:ext cx="6053328" cy="1188720"/>
          </a:xfrm>
          <a:prstGeom prst="rect">
            <a:avLst/>
          </a:prstGeom>
          <a:noFill/>
          <a:ln/>
        </p:spPr>
        <p:txBody>
          <a:bodyPr wrap="square" lIns="0" tIns="0" rIns="0" bIns="0" rtlCol="0" anchor="ctr"/>
          <a:lstStyle/>
          <a:p>
            <a:pPr marL="0" indent="0" algn="ctr">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Throughout the video, Busy Tapa emphasizes that the project was built using free online resources such as Udemy and YouTube, encouraging viewers to learn new skills using available free resources.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0392" y="1307592"/>
            <a:ext cx="2487168" cy="1975104"/>
          </a:xfrm>
          <a:prstGeom prst="rect">
            <a:avLst/>
          </a:prstGeom>
        </p:spPr>
      </p:pic>
      <p:pic>
        <p:nvPicPr>
          <p:cNvPr id="5" name="Image 3" descr="preencoded.png"/>
          <p:cNvPicPr>
            <a:picLocks noChangeAspect="1"/>
          </p:cNvPicPr>
          <p:nvPr/>
        </p:nvPicPr>
        <p:blipFill>
          <a:blip r:embed="rId6"/>
          <a:stretch>
            <a:fillRect/>
          </a:stretch>
        </p:blipFill>
        <p:spPr>
          <a:xfrm>
            <a:off x="832104" y="6336792"/>
            <a:ext cx="12984480" cy="36576"/>
          </a:xfrm>
          <a:prstGeom prst="rect">
            <a:avLst/>
          </a:prstGeom>
        </p:spPr>
      </p:pic>
      <p:sp>
        <p:nvSpPr>
          <p:cNvPr id="6" name="Text 0"/>
          <p:cNvSpPr/>
          <p:nvPr/>
        </p:nvSpPr>
        <p:spPr>
          <a:xfrm>
            <a:off x="1106424" y="1444752"/>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7" name="Text 1"/>
          <p:cNvSpPr/>
          <p:nvPr/>
        </p:nvSpPr>
        <p:spPr>
          <a:xfrm>
            <a:off x="832104" y="491947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832104" y="436168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4315968" y="1298448"/>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832104" y="6629400"/>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1" name="Text 5"/>
          <p:cNvSpPr/>
          <p:nvPr/>
        </p:nvSpPr>
        <p:spPr>
          <a:xfrm>
            <a:off x="1106424" y="1883664"/>
            <a:ext cx="2002536" cy="822960"/>
          </a:xfrm>
          <a:prstGeom prst="rect">
            <a:avLst/>
          </a:prstGeom>
          <a:noFill/>
          <a:ln/>
        </p:spPr>
        <p:txBody>
          <a:bodyPr wrap="none" lIns="0" tIns="0" rIns="0" bIns="0" rtlCol="0" anchor="ctr"/>
          <a:lstStyle/>
          <a:p>
            <a:pPr marL="0" indent="0" algn="ctr">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02</a:t>
            </a:r>
            <a:endParaRPr lang="en-US" sz="6410" dirty="0"/>
          </a:p>
        </p:txBody>
      </p:sp>
      <p:sp>
        <p:nvSpPr>
          <p:cNvPr id="12" name="Text 6"/>
          <p:cNvSpPr/>
          <p:nvPr/>
        </p:nvSpPr>
        <p:spPr>
          <a:xfrm>
            <a:off x="1106424" y="2843784"/>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3" name="Text 7"/>
          <p:cNvSpPr/>
          <p:nvPr/>
        </p:nvSpPr>
        <p:spPr>
          <a:xfrm>
            <a:off x="832104" y="3803904"/>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5477256"/>
            <a:ext cx="12984480" cy="594360"/>
          </a:xfrm>
          <a:prstGeom prst="rect">
            <a:avLst/>
          </a:prstGeom>
          <a:noFill/>
          <a:ln/>
        </p:spPr>
        <p:txBody>
          <a:bodyPr wrap="none" lIns="0" tIns="0" rIns="0" bIns="0" rtlCol="0" anchor="ctr"/>
          <a:lstStyle/>
          <a:p>
            <a:pPr marL="0" indent="0" algn="r">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Highlights</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208008"/>
          </a:xfrm>
          <a:prstGeom prst="rect">
            <a:avLst/>
          </a:prstGeom>
        </p:spPr>
      </p:pic>
      <p:pic>
        <p:nvPicPr>
          <p:cNvPr id="3" name="Image 1" descr="preencoded.png"/>
          <p:cNvPicPr>
            <a:picLocks noChangeAspect="1"/>
          </p:cNvPicPr>
          <p:nvPr/>
        </p:nvPicPr>
        <p:blipFill>
          <a:blip r:embed="rId4"/>
          <a:stretch>
            <a:fillRect/>
          </a:stretch>
        </p:blipFill>
        <p:spPr>
          <a:xfrm>
            <a:off x="0" y="0"/>
            <a:ext cx="14630400" cy="9208008"/>
          </a:xfrm>
          <a:prstGeom prst="rect">
            <a:avLst/>
          </a:prstGeom>
        </p:spPr>
      </p:pic>
      <p:pic>
        <p:nvPicPr>
          <p:cNvPr id="4" name="Image 2" descr="preencoded.png"/>
          <p:cNvPicPr>
            <a:picLocks noChangeAspect="1"/>
          </p:cNvPicPr>
          <p:nvPr/>
        </p:nvPicPr>
        <p:blipFill>
          <a:blip r:embed="rId5"/>
          <a:stretch>
            <a:fillRect/>
          </a:stretch>
        </p:blipFill>
        <p:spPr>
          <a:xfrm>
            <a:off x="7470648" y="1755648"/>
            <a:ext cx="457200" cy="493776"/>
          </a:xfrm>
          <a:prstGeom prst="rect">
            <a:avLst/>
          </a:prstGeom>
        </p:spPr>
      </p:pic>
      <p:pic>
        <p:nvPicPr>
          <p:cNvPr id="5" name="Image 3" descr="preencoded.png"/>
          <p:cNvPicPr>
            <a:picLocks noChangeAspect="1"/>
          </p:cNvPicPr>
          <p:nvPr/>
        </p:nvPicPr>
        <p:blipFill>
          <a:blip r:embed="rId5"/>
          <a:stretch>
            <a:fillRect/>
          </a:stretch>
        </p:blipFill>
        <p:spPr>
          <a:xfrm>
            <a:off x="841248" y="7360920"/>
            <a:ext cx="457200" cy="493776"/>
          </a:xfrm>
          <a:prstGeom prst="rect">
            <a:avLst/>
          </a:prstGeom>
        </p:spPr>
      </p:pic>
      <p:pic>
        <p:nvPicPr>
          <p:cNvPr id="6" name="Image 4" descr="preencoded.png"/>
          <p:cNvPicPr>
            <a:picLocks noChangeAspect="1"/>
          </p:cNvPicPr>
          <p:nvPr/>
        </p:nvPicPr>
        <p:blipFill>
          <a:blip r:embed="rId5"/>
          <a:stretch>
            <a:fillRect/>
          </a:stretch>
        </p:blipFill>
        <p:spPr>
          <a:xfrm>
            <a:off x="841248" y="1755648"/>
            <a:ext cx="457200" cy="493776"/>
          </a:xfrm>
          <a:prstGeom prst="rect">
            <a:avLst/>
          </a:prstGeom>
        </p:spPr>
      </p:pic>
      <p:pic>
        <p:nvPicPr>
          <p:cNvPr id="7" name="Image 5" descr="preencoded.png"/>
          <p:cNvPicPr>
            <a:picLocks noChangeAspect="1"/>
          </p:cNvPicPr>
          <p:nvPr/>
        </p:nvPicPr>
        <p:blipFill>
          <a:blip r:embed="rId5"/>
          <a:stretch>
            <a:fillRect/>
          </a:stretch>
        </p:blipFill>
        <p:spPr>
          <a:xfrm>
            <a:off x="7470648" y="5586984"/>
            <a:ext cx="457200" cy="493776"/>
          </a:xfrm>
          <a:prstGeom prst="rect">
            <a:avLst/>
          </a:prstGeom>
        </p:spPr>
      </p:pic>
      <p:pic>
        <p:nvPicPr>
          <p:cNvPr id="8" name="Image 6" descr="preencoded.png"/>
          <p:cNvPicPr>
            <a:picLocks noChangeAspect="1"/>
          </p:cNvPicPr>
          <p:nvPr/>
        </p:nvPicPr>
        <p:blipFill>
          <a:blip r:embed="rId5"/>
          <a:stretch>
            <a:fillRect/>
          </a:stretch>
        </p:blipFill>
        <p:spPr>
          <a:xfrm>
            <a:off x="7470648" y="3520440"/>
            <a:ext cx="457200" cy="493776"/>
          </a:xfrm>
          <a:prstGeom prst="rect">
            <a:avLst/>
          </a:prstGeom>
        </p:spPr>
      </p:pic>
      <p:pic>
        <p:nvPicPr>
          <p:cNvPr id="9" name="Image 7" descr="preencoded.png"/>
          <p:cNvPicPr>
            <a:picLocks noChangeAspect="1"/>
          </p:cNvPicPr>
          <p:nvPr/>
        </p:nvPicPr>
        <p:blipFill>
          <a:blip r:embed="rId5"/>
          <a:stretch>
            <a:fillRect/>
          </a:stretch>
        </p:blipFill>
        <p:spPr>
          <a:xfrm>
            <a:off x="841248" y="3520440"/>
            <a:ext cx="457200" cy="493776"/>
          </a:xfrm>
          <a:prstGeom prst="rect">
            <a:avLst/>
          </a:prstGeom>
        </p:spPr>
      </p:pic>
      <p:pic>
        <p:nvPicPr>
          <p:cNvPr id="10" name="Image 8" descr="preencoded.png"/>
          <p:cNvPicPr>
            <a:picLocks noChangeAspect="1"/>
          </p:cNvPicPr>
          <p:nvPr/>
        </p:nvPicPr>
        <p:blipFill>
          <a:blip r:embed="rId5"/>
          <a:stretch>
            <a:fillRect/>
          </a:stretch>
        </p:blipFill>
        <p:spPr>
          <a:xfrm>
            <a:off x="841248" y="5586984"/>
            <a:ext cx="457200" cy="493776"/>
          </a:xfrm>
          <a:prstGeom prst="rect">
            <a:avLst/>
          </a:prstGeom>
        </p:spPr>
      </p:pic>
      <p:sp>
        <p:nvSpPr>
          <p:cNvPr id="11" name="Text 0"/>
          <p:cNvSpPr/>
          <p:nvPr/>
        </p:nvSpPr>
        <p:spPr>
          <a:xfrm>
            <a:off x="7635240" y="178308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2" name="Text 1"/>
          <p:cNvSpPr/>
          <p:nvPr/>
        </p:nvSpPr>
        <p:spPr>
          <a:xfrm>
            <a:off x="1609344" y="1792224"/>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project is a Django-based constant mastery system that manages students, staff, courses, subjects, attendance, leave, feedback, and exam results.</a:t>
            </a:r>
            <a:endParaRPr lang="en-US" sz="1850" dirty="0"/>
          </a:p>
        </p:txBody>
      </p:sp>
      <p:sp>
        <p:nvSpPr>
          <p:cNvPr id="13" name="Text 2"/>
          <p:cNvSpPr/>
          <p:nvPr/>
        </p:nvSpPr>
        <p:spPr>
          <a:xfrm>
            <a:off x="1609344" y="7397496"/>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creator encourages learning through free resources like YouTube and Udemy, highlighting the accessibility of programming education.</a:t>
            </a:r>
            <a:endParaRPr lang="en-US" sz="1850" dirty="0"/>
          </a:p>
        </p:txBody>
      </p:sp>
      <p:sp>
        <p:nvSpPr>
          <p:cNvPr id="14" name="Text 3"/>
          <p:cNvSpPr/>
          <p:nvPr/>
        </p:nvSpPr>
        <p:spPr>
          <a:xfrm>
            <a:off x="8247888" y="1792224"/>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Three user roles are supported: super admin (head of department), staff (teachers), and students, each with tailored access and functionalities.</a:t>
            </a:r>
            <a:endParaRPr lang="en-US" sz="1850" dirty="0"/>
          </a:p>
        </p:txBody>
      </p:sp>
      <p:sp>
        <p:nvSpPr>
          <p:cNvPr id="15" name="Text 4"/>
          <p:cNvSpPr/>
          <p:nvPr/>
        </p:nvSpPr>
        <p:spPr>
          <a:xfrm>
            <a:off x="1609344" y="5623560"/>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Staff users can take and update attendance, add student results, apply for leave, and provide feedback, with access limited to their assigned subjects and students.</a:t>
            </a:r>
            <a:endParaRPr lang="en-US" sz="1850" dirty="0"/>
          </a:p>
        </p:txBody>
      </p:sp>
      <p:sp>
        <p:nvSpPr>
          <p:cNvPr id="16" name="Text 5"/>
          <p:cNvSpPr/>
          <p:nvPr/>
        </p:nvSpPr>
        <p:spPr>
          <a:xfrm>
            <a:off x="1005840" y="738835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7</a:t>
            </a:r>
            <a:endParaRPr lang="en-US" sz="2320" dirty="0"/>
          </a:p>
        </p:txBody>
      </p:sp>
      <p:sp>
        <p:nvSpPr>
          <p:cNvPr id="17" name="Text 6"/>
          <p:cNvSpPr/>
          <p:nvPr/>
        </p:nvSpPr>
        <p:spPr>
          <a:xfrm>
            <a:off x="1005840" y="178308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8" name="Text 7"/>
          <p:cNvSpPr/>
          <p:nvPr/>
        </p:nvSpPr>
        <p:spPr>
          <a:xfrm>
            <a:off x="7635240" y="561441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6</a:t>
            </a:r>
            <a:endParaRPr lang="en-US" sz="2320" dirty="0"/>
          </a:p>
        </p:txBody>
      </p:sp>
      <p:sp>
        <p:nvSpPr>
          <p:cNvPr id="19" name="Text 8"/>
          <p:cNvSpPr/>
          <p:nvPr/>
        </p:nvSpPr>
        <p:spPr>
          <a:xfrm>
            <a:off x="7635240" y="354787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4</a:t>
            </a:r>
            <a:endParaRPr lang="en-US" sz="2320" dirty="0"/>
          </a:p>
        </p:txBody>
      </p:sp>
      <p:sp>
        <p:nvSpPr>
          <p:cNvPr id="20" name="Text 9"/>
          <p:cNvSpPr/>
          <p:nvPr/>
        </p:nvSpPr>
        <p:spPr>
          <a:xfrm>
            <a:off x="1005840" y="354787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3</a:t>
            </a:r>
            <a:endParaRPr lang="en-US" sz="2320" dirty="0"/>
          </a:p>
        </p:txBody>
      </p:sp>
      <p:sp>
        <p:nvSpPr>
          <p:cNvPr id="21" name="Text 10"/>
          <p:cNvSpPr/>
          <p:nvPr/>
        </p:nvSpPr>
        <p:spPr>
          <a:xfrm>
            <a:off x="8247888" y="5623560"/>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Students have access to their attendance records, exam results, leave application status, and feedback submission through a personalized interface.</a:t>
            </a:r>
            <a:endParaRPr lang="en-US" sz="1850" dirty="0"/>
          </a:p>
        </p:txBody>
      </p:sp>
      <p:sp>
        <p:nvSpPr>
          <p:cNvPr id="22" name="Text 11"/>
          <p:cNvSpPr/>
          <p:nvPr/>
        </p:nvSpPr>
        <p:spPr>
          <a:xfrm>
            <a:off x="1005840" y="561441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5</a:t>
            </a:r>
            <a:endParaRPr lang="en-US" sz="2320" dirty="0"/>
          </a:p>
        </p:txBody>
      </p:sp>
      <p:sp>
        <p:nvSpPr>
          <p:cNvPr id="23" name="Text 12"/>
          <p:cNvSpPr/>
          <p:nvPr/>
        </p:nvSpPr>
        <p:spPr>
          <a:xfrm>
            <a:off x="8247888" y="3557016"/>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Super admin can manage (add/edit/delete) staff, students, courses, subjects, and sessions, as well as approve or reject leave applications and respond to feedback.</a:t>
            </a:r>
            <a:endParaRPr lang="en-US" sz="1850" dirty="0"/>
          </a:p>
        </p:txBody>
      </p:sp>
      <p:sp>
        <p:nvSpPr>
          <p:cNvPr id="24" name="Text 13"/>
          <p:cNvSpPr/>
          <p:nvPr/>
        </p:nvSpPr>
        <p:spPr>
          <a:xfrm>
            <a:off x="832104" y="649224"/>
            <a:ext cx="12984480" cy="594360"/>
          </a:xfrm>
          <a:prstGeom prst="rect">
            <a:avLst/>
          </a:prstGeom>
          <a:noFill/>
          <a:ln/>
        </p:spPr>
        <p:txBody>
          <a:bodyPr wrap="none" lIns="0" tIns="0" rIns="0" bIns="0" rtlCol="0" anchor="ctr"/>
          <a:lstStyle/>
          <a:p>
            <a:pPr marL="0" indent="0" algn="l">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Highlights</a:t>
            </a:r>
            <a:endParaRPr lang="en-US" sz="4640" dirty="0"/>
          </a:p>
        </p:txBody>
      </p:sp>
      <p:sp>
        <p:nvSpPr>
          <p:cNvPr id="25" name="Text 14"/>
          <p:cNvSpPr/>
          <p:nvPr/>
        </p:nvSpPr>
        <p:spPr>
          <a:xfrm>
            <a:off x="1609344" y="3557016"/>
            <a:ext cx="5550408" cy="1481328"/>
          </a:xfrm>
          <a:prstGeom prst="rect">
            <a:avLst/>
          </a:prstGeom>
          <a:noFill/>
          <a:ln/>
        </p:spPr>
        <p:txBody>
          <a:bodyPr wrap="squar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super admin dashboard features graphical summaries including pie charts, donut charts, and bar charts for easy visualization of student/staff distribution, course subjects, attendance, and leave data.</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50392" y="1307592"/>
            <a:ext cx="2487168" cy="1975104"/>
          </a:xfrm>
          <a:prstGeom prst="rect">
            <a:avLst/>
          </a:prstGeom>
        </p:spPr>
      </p:pic>
      <p:pic>
        <p:nvPicPr>
          <p:cNvPr id="5" name="Image 3" descr="preencoded.png"/>
          <p:cNvPicPr>
            <a:picLocks noChangeAspect="1"/>
          </p:cNvPicPr>
          <p:nvPr/>
        </p:nvPicPr>
        <p:blipFill>
          <a:blip r:embed="rId6"/>
          <a:stretch>
            <a:fillRect/>
          </a:stretch>
        </p:blipFill>
        <p:spPr>
          <a:xfrm>
            <a:off x="832104" y="6336792"/>
            <a:ext cx="12984480" cy="36576"/>
          </a:xfrm>
          <a:prstGeom prst="rect">
            <a:avLst/>
          </a:prstGeom>
        </p:spPr>
      </p:pic>
      <p:sp>
        <p:nvSpPr>
          <p:cNvPr id="6" name="Text 0"/>
          <p:cNvSpPr/>
          <p:nvPr/>
        </p:nvSpPr>
        <p:spPr>
          <a:xfrm>
            <a:off x="832104" y="3803904"/>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1106424" y="1444752"/>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8" name="Text 2"/>
          <p:cNvSpPr/>
          <p:nvPr/>
        </p:nvSpPr>
        <p:spPr>
          <a:xfrm>
            <a:off x="4315968" y="1298448"/>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832104" y="5477256"/>
            <a:ext cx="12984480" cy="594360"/>
          </a:xfrm>
          <a:prstGeom prst="rect">
            <a:avLst/>
          </a:prstGeom>
          <a:noFill/>
          <a:ln/>
        </p:spPr>
        <p:txBody>
          <a:bodyPr wrap="none" lIns="0" tIns="0" rIns="0" bIns="0" rtlCol="0" anchor="ctr"/>
          <a:lstStyle/>
          <a:p>
            <a:pPr marL="0" indent="0" algn="r">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Key Insights</a:t>
            </a:r>
            <a:endParaRPr lang="en-US" sz="4640" dirty="0"/>
          </a:p>
        </p:txBody>
      </p:sp>
      <p:sp>
        <p:nvSpPr>
          <p:cNvPr id="10" name="Text 4"/>
          <p:cNvSpPr/>
          <p:nvPr/>
        </p:nvSpPr>
        <p:spPr>
          <a:xfrm>
            <a:off x="1106424" y="1883664"/>
            <a:ext cx="2002536" cy="822960"/>
          </a:xfrm>
          <a:prstGeom prst="rect">
            <a:avLst/>
          </a:prstGeom>
          <a:noFill/>
          <a:ln/>
        </p:spPr>
        <p:txBody>
          <a:bodyPr wrap="none" lIns="0" tIns="0" rIns="0" bIns="0" rtlCol="0" anchor="ctr"/>
          <a:lstStyle/>
          <a:p>
            <a:pPr marL="0" indent="0" algn="ctr">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03</a:t>
            </a:r>
            <a:endParaRPr lang="en-US" sz="6410" dirty="0"/>
          </a:p>
        </p:txBody>
      </p:sp>
      <p:sp>
        <p:nvSpPr>
          <p:cNvPr id="11" name="Text 5"/>
          <p:cNvSpPr/>
          <p:nvPr/>
        </p:nvSpPr>
        <p:spPr>
          <a:xfrm>
            <a:off x="1106424" y="2843784"/>
            <a:ext cx="20025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2" name="Text 6"/>
          <p:cNvSpPr/>
          <p:nvPr/>
        </p:nvSpPr>
        <p:spPr>
          <a:xfrm>
            <a:off x="832104" y="6629400"/>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3" name="Text 7"/>
          <p:cNvSpPr/>
          <p:nvPr/>
        </p:nvSpPr>
        <p:spPr>
          <a:xfrm>
            <a:off x="832104" y="491947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436168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1271</Words>
  <Application>Microsoft Office PowerPoint</Application>
  <PresentationFormat>Custom</PresentationFormat>
  <Paragraphs>126</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思源黑体-思源黑体-Bold</vt:lpstr>
      <vt:lpstr>思源黑体-思源黑体-ExtraLight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KUNDAN KUMAR</cp:lastModifiedBy>
  <cp:revision>2</cp:revision>
  <dcterms:created xsi:type="dcterms:W3CDTF">2025-07-10T20:04:15Z</dcterms:created>
  <dcterms:modified xsi:type="dcterms:W3CDTF">2025-07-10T21:14:14Z</dcterms:modified>
</cp:coreProperties>
</file>